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76" r:id="rId4"/>
    <p:sldId id="273" r:id="rId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E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5" d="100"/>
          <a:sy n="75" d="100"/>
        </p:scale>
        <p:origin x="2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6EB2E5D-0E6C-4BF6-9EA6-6112F7CB76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107FC33A-240A-4ABF-B22F-E14A07F409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C006FE6-BF59-4D5C-A086-F16C35FCD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A9A0E-DFA4-4803-ADDF-F4CC2BF87F5D}" type="datetimeFigureOut">
              <a:rPr lang="es-CO" smtClean="0"/>
              <a:t>12/05/2021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1B19D46-4ACE-43DA-923C-214593F5B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319B305-059F-4F60-9CBB-1466D28D2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517D-982C-4374-8EBF-DCA75C6A4E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9972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BBEFFEF-2BE1-4BFC-8279-D04088F25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5060F270-9D61-4970-AE76-512BD4D054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DB2BB72-4092-438A-ABA6-EE6FF02BE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A9A0E-DFA4-4803-ADDF-F4CC2BF87F5D}" type="datetimeFigureOut">
              <a:rPr lang="es-CO" smtClean="0"/>
              <a:t>12/05/2021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3BA905C-F152-44AB-ADC7-EB09EEA90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3251585-E53A-4856-8C2B-27C183FE4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517D-982C-4374-8EBF-DCA75C6A4E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7785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C2F28BBC-6024-421F-8D30-15FB52D71C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039CD48C-184C-43DF-9038-5975104E4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A0653AA-EF08-4B41-8225-6DE6A9D28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A9A0E-DFA4-4803-ADDF-F4CC2BF87F5D}" type="datetimeFigureOut">
              <a:rPr lang="es-CO" smtClean="0"/>
              <a:t>12/05/2021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B034569-373B-4D94-960F-3EC2CAB1A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BA371E7-3D92-4C90-ABDA-4DA8FE4E9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517D-982C-4374-8EBF-DCA75C6A4E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58306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42F43DF-5C5E-4FAD-9AF3-72CFFF6CE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88133F8-7EFD-4809-B1FA-C0D6B315F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AAD0FA6-0735-4CE9-ABA7-5BD526028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A9A0E-DFA4-4803-ADDF-F4CC2BF87F5D}" type="datetimeFigureOut">
              <a:rPr lang="es-CO" smtClean="0"/>
              <a:t>12/05/2021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9F08A03-53EB-422F-963F-2A29E32BB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538A256-DA5C-4BDA-B7E6-3FC01AA54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517D-982C-4374-8EBF-DCA75C6A4E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6211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DDD47DF-E79B-4835-8F08-DE59F3E63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D4118AB-D5EE-45D0-9A0A-A72FE3223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F335FA2-84E8-49D8-9686-DC8098CE3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A9A0E-DFA4-4803-ADDF-F4CC2BF87F5D}" type="datetimeFigureOut">
              <a:rPr lang="es-CO" smtClean="0"/>
              <a:t>12/05/2021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31328A1-0CDB-4B11-93DA-913B90839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827CAFF-2599-4612-B835-608C1FC97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517D-982C-4374-8EBF-DCA75C6A4E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18736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5DCBE47-553A-482F-8087-02D3E4F7D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BF43E71-40FC-4AAD-A68A-F27E21EDA4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E9D3EF08-A1F3-4895-9B7C-0824BB9513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CA490B7-3AAC-47CA-98BC-15643E340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A9A0E-DFA4-4803-ADDF-F4CC2BF87F5D}" type="datetimeFigureOut">
              <a:rPr lang="es-CO" smtClean="0"/>
              <a:t>12/05/2021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FA83E1A-6CF6-49D0-8A8E-7D8389303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C36BA1A0-D00F-43FA-A1F4-577F7855F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517D-982C-4374-8EBF-DCA75C6A4E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57830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D4DA878-F070-493D-8A7E-423951EF9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A12A6AE-4CE6-46C9-B0E1-49B844A3BD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65D2E281-46AB-49B2-A4BE-079FACBE7E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399B36A7-433A-4202-9244-961907CA8A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6D7E9908-54BC-4D10-A8E6-776625CECC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EFD9FE64-8C55-48C4-8ACA-4C082F259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A9A0E-DFA4-4803-ADDF-F4CC2BF87F5D}" type="datetimeFigureOut">
              <a:rPr lang="es-CO" smtClean="0"/>
              <a:t>12/05/2021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42ED246A-E60E-45E1-B8AB-34FEEF880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DA9A271D-6FF5-4D78-A807-28DBF80E1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517D-982C-4374-8EBF-DCA75C6A4E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79798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7320D13-525F-4C27-83A4-9AB2CF806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B7CC00CD-08A0-483D-B5A6-6136D00B2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A9A0E-DFA4-4803-ADDF-F4CC2BF87F5D}" type="datetimeFigureOut">
              <a:rPr lang="es-CO" smtClean="0"/>
              <a:t>12/05/2021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AD3B362E-FE16-438E-ACB7-9FE181452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85E718C8-6DAF-4932-A731-4E163DA1E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517D-982C-4374-8EBF-DCA75C6A4E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7703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C34B41FA-608F-4FE7-B876-7593E8BA4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A9A0E-DFA4-4803-ADDF-F4CC2BF87F5D}" type="datetimeFigureOut">
              <a:rPr lang="es-CO" smtClean="0"/>
              <a:t>12/05/2021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617648FB-CCAA-4B73-AA59-E44A71F70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31DA13CE-61C7-4545-B109-EC86E4802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517D-982C-4374-8EBF-DCA75C6A4E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3640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0E7A2D2-1CF1-4323-97E0-2ED539096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514546A-B9AF-4010-AFF1-1E3ADFEC3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E5B2B245-7F89-4A95-A32B-7A3AA88DC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44985528-CC69-4006-8889-EEA366A14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A9A0E-DFA4-4803-ADDF-F4CC2BF87F5D}" type="datetimeFigureOut">
              <a:rPr lang="es-CO" smtClean="0"/>
              <a:t>12/05/2021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C91B47D-E9AA-4467-96AA-F8158EDA7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6C4BD122-CB9D-4117-8148-5D62D739D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517D-982C-4374-8EBF-DCA75C6A4E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5199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DA60E6E-C422-4840-B31B-DF793766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B6B94683-D760-4156-A36C-731E52976E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07E8C031-269E-42CF-819B-05D4A46F8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12F972ED-7B77-45A8-99F7-0C4F62491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A9A0E-DFA4-4803-ADDF-F4CC2BF87F5D}" type="datetimeFigureOut">
              <a:rPr lang="es-CO" smtClean="0"/>
              <a:t>12/05/2021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8AF6D495-DD3B-4451-9DB2-69E57611C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1A9132CA-9094-441C-820D-2F1AD8EDE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517D-982C-4374-8EBF-DCA75C6A4E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3934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FF0B95DE-1306-4473-9F79-B67946471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B60F473-5F81-4C19-97F7-4F9484E5D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FE2F200-65D2-4635-9B17-9B778574EF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A9A0E-DFA4-4803-ADDF-F4CC2BF87F5D}" type="datetimeFigureOut">
              <a:rPr lang="es-CO" smtClean="0"/>
              <a:t>12/05/2021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FEE5F61-193B-4FCC-B54B-1422E1FAC9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60E05A6-AC10-4E7C-8A5E-6AAE2E0DC0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3517D-982C-4374-8EBF-DCA75C6A4E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72600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7" Type="http://schemas.openxmlformats.org/officeDocument/2006/relationships/image" Target="../media/image10.png"/><Relationship Id="rId2" Type="http://schemas.openxmlformats.org/officeDocument/2006/relationships/image" Target="../media/image3.png"/><Relationship Id="rId1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sv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9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7.png"/><Relationship Id="rId14" Type="http://schemas.openxmlformats.org/officeDocument/2006/relationships/image" Target="../media/image4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Ejemplo_Practico_TASCOI.xl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65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690569" y="932474"/>
            <a:ext cx="634584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MATRIZ</a:t>
            </a:r>
            <a:r>
              <a:rPr lang="es-ES" sz="6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TASCOI</a:t>
            </a:r>
            <a:endParaRPr lang="es-ES" sz="6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954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ubtitle 33">
            <a:extLst>
              <a:ext uri="{FF2B5EF4-FFF2-40B4-BE49-F238E27FC236}">
                <a16:creationId xmlns:a16="http://schemas.microsoft.com/office/drawing/2014/main" xmlns="" id="{C5CB3B9A-79FB-8542-BB3D-C5B3E1FAC88E}"/>
              </a:ext>
            </a:extLst>
          </p:cNvPr>
          <p:cNvSpPr txBox="1">
            <a:spLocks/>
          </p:cNvSpPr>
          <p:nvPr/>
        </p:nvSpPr>
        <p:spPr>
          <a:xfrm>
            <a:off x="1978141" y="653477"/>
            <a:ext cx="7200430" cy="4616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6" name="Title 32">
            <a:extLst>
              <a:ext uri="{FF2B5EF4-FFF2-40B4-BE49-F238E27FC236}">
                <a16:creationId xmlns:a16="http://schemas.microsoft.com/office/drawing/2014/main" xmlns="" id="{E9BD0782-3A6E-104D-8A61-20B0D9B36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503" y="124204"/>
            <a:ext cx="7200430" cy="585216"/>
          </a:xfrm>
        </p:spPr>
        <p:txBody>
          <a:bodyPr>
            <a:normAutofit fontScale="90000"/>
          </a:bodyPr>
          <a:lstStyle/>
          <a:p>
            <a:pPr algn="ctr"/>
            <a:r>
              <a:rPr lang="es-CO" b="1" dirty="0"/>
              <a:t>Metodología</a:t>
            </a:r>
            <a:r>
              <a:rPr lang="en-US" b="1" dirty="0" smtClean="0"/>
              <a:t> </a:t>
            </a:r>
            <a:r>
              <a:rPr lang="en-US" sz="4700" b="1" dirty="0" smtClean="0">
                <a:solidFill>
                  <a:schemeClr val="accent6"/>
                </a:solidFill>
              </a:rPr>
              <a:t>T</a:t>
            </a:r>
            <a:r>
              <a:rPr lang="en-US" sz="4700" b="1" cap="all" dirty="0">
                <a:solidFill>
                  <a:schemeClr val="accent5"/>
                </a:solidFill>
                <a:ea typeface="+mn-ea"/>
                <a:cs typeface="+mn-cs"/>
              </a:rPr>
              <a:t>A</a:t>
            </a:r>
            <a:r>
              <a:rPr lang="en-US" sz="4700" b="1" dirty="0" smtClean="0">
                <a:solidFill>
                  <a:schemeClr val="bg1">
                    <a:lumMod val="65000"/>
                  </a:schemeClr>
                </a:solidFill>
              </a:rPr>
              <a:t>S</a:t>
            </a:r>
            <a:r>
              <a:rPr lang="en-US" sz="4700" b="1" cap="all" dirty="0">
                <a:solidFill>
                  <a:schemeClr val="accent1"/>
                </a:solidFill>
                <a:ea typeface="+mn-ea"/>
                <a:cs typeface="+mn-cs"/>
              </a:rPr>
              <a:t>C</a:t>
            </a:r>
            <a:r>
              <a:rPr lang="en-US" sz="4700" b="1" dirty="0" smtClean="0">
                <a:solidFill>
                  <a:srgbClr val="70AEA1"/>
                </a:solidFill>
              </a:rPr>
              <a:t>O</a:t>
            </a:r>
            <a:r>
              <a:rPr lang="en-US" sz="4700" b="1" dirty="0" smtClean="0">
                <a:solidFill>
                  <a:schemeClr val="accent2"/>
                </a:solidFill>
              </a:rPr>
              <a:t>I</a:t>
            </a:r>
            <a:endParaRPr lang="en-US" sz="4700" b="1" dirty="0">
              <a:solidFill>
                <a:schemeClr val="accent2"/>
              </a:solidFill>
            </a:endParaRPr>
          </a:p>
        </p:txBody>
      </p:sp>
      <p:grpSp>
        <p:nvGrpSpPr>
          <p:cNvPr id="58" name="Group 5">
            <a:extLst>
              <a:ext uri="{FF2B5EF4-FFF2-40B4-BE49-F238E27FC236}">
                <a16:creationId xmlns:a16="http://schemas.microsoft.com/office/drawing/2014/main" xmlns="" id="{9BBD4DF1-5082-43A8-94EA-1DE4C078F333}"/>
              </a:ext>
            </a:extLst>
          </p:cNvPr>
          <p:cNvGrpSpPr/>
          <p:nvPr/>
        </p:nvGrpSpPr>
        <p:grpSpPr>
          <a:xfrm>
            <a:off x="1630400" y="595778"/>
            <a:ext cx="1645920" cy="2179475"/>
            <a:chOff x="1309153" y="1425917"/>
            <a:chExt cx="2194560" cy="2905966"/>
          </a:xfrm>
        </p:grpSpPr>
        <p:sp>
          <p:nvSpPr>
            <p:cNvPr id="59" name="Rectangle 19">
              <a:extLst>
                <a:ext uri="{FF2B5EF4-FFF2-40B4-BE49-F238E27FC236}">
                  <a16:creationId xmlns:a16="http://schemas.microsoft.com/office/drawing/2014/main" xmlns="" id="{3C142970-82B8-40EB-B40D-639DB5C8E690}"/>
                </a:ext>
              </a:extLst>
            </p:cNvPr>
            <p:cNvSpPr/>
            <p:nvPr/>
          </p:nvSpPr>
          <p:spPr>
            <a:xfrm>
              <a:off x="1309153" y="2156929"/>
              <a:ext cx="2194560" cy="2174954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r>
                <a:rPr lang="es-CO" sz="1600" b="1" dirty="0">
                  <a:solidFill>
                    <a:srgbClr val="92D050"/>
                  </a:solidFill>
                </a:rPr>
                <a:t>Transformación</a:t>
              </a:r>
              <a:r>
                <a:rPr lang="es-CO" sz="1600" b="1" dirty="0"/>
                <a:t>:</a:t>
              </a:r>
              <a:r>
                <a:rPr lang="es-CO" sz="1200" dirty="0"/>
                <a:t> </a:t>
              </a:r>
              <a:r>
                <a:rPr lang="es-CO" sz="1400" dirty="0"/>
                <a:t>Se refiere a las actividades que la organización hace en el día a día para producir sus bienes y/o servicios.</a:t>
              </a:r>
            </a:p>
          </p:txBody>
        </p:sp>
        <p:sp>
          <p:nvSpPr>
            <p:cNvPr id="60" name="Rectangle 20">
              <a:extLst>
                <a:ext uri="{FF2B5EF4-FFF2-40B4-BE49-F238E27FC236}">
                  <a16:creationId xmlns:a16="http://schemas.microsoft.com/office/drawing/2014/main" xmlns="" id="{0D4D7439-18C8-48C0-8031-9925744EBF2D}"/>
                </a:ext>
              </a:extLst>
            </p:cNvPr>
            <p:cNvSpPr/>
            <p:nvPr/>
          </p:nvSpPr>
          <p:spPr>
            <a:xfrm>
              <a:off x="2134990" y="1425917"/>
              <a:ext cx="271443" cy="779700"/>
            </a:xfrm>
            <a:prstGeom prst="rect">
              <a:avLst/>
            </a:prstGeom>
          </p:spPr>
          <p:txBody>
            <a:bodyPr wrap="none" lIns="0" rIns="0" anchor="b">
              <a:spAutoFit/>
            </a:bodyPr>
            <a:lstStyle/>
            <a:p>
              <a:pPr algn="r"/>
              <a:r>
                <a:rPr lang="en-US" sz="3200" b="1" cap="all" dirty="0" smtClean="0">
                  <a:solidFill>
                    <a:schemeClr val="accent6"/>
                  </a:solidFill>
                </a:rPr>
                <a:t>T</a:t>
              </a:r>
              <a:endParaRPr lang="en-US" sz="3200" b="1" cap="all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61" name="Group 6">
            <a:extLst>
              <a:ext uri="{FF2B5EF4-FFF2-40B4-BE49-F238E27FC236}">
                <a16:creationId xmlns:a16="http://schemas.microsoft.com/office/drawing/2014/main" xmlns="" id="{A6F02F13-3950-42DE-8E66-755F2AA74587}"/>
              </a:ext>
            </a:extLst>
          </p:cNvPr>
          <p:cNvGrpSpPr/>
          <p:nvPr/>
        </p:nvGrpSpPr>
        <p:grpSpPr>
          <a:xfrm>
            <a:off x="8516335" y="417147"/>
            <a:ext cx="1645920" cy="2353635"/>
            <a:chOff x="8688288" y="1193703"/>
            <a:chExt cx="2194560" cy="3138179"/>
          </a:xfrm>
        </p:grpSpPr>
        <p:sp>
          <p:nvSpPr>
            <p:cNvPr id="62" name="Rectangle 22">
              <a:extLst>
                <a:ext uri="{FF2B5EF4-FFF2-40B4-BE49-F238E27FC236}">
                  <a16:creationId xmlns:a16="http://schemas.microsoft.com/office/drawing/2014/main" xmlns="" id="{1889895F-D3C5-4271-B51F-F9A425C2CDB7}"/>
                </a:ext>
              </a:extLst>
            </p:cNvPr>
            <p:cNvSpPr/>
            <p:nvPr/>
          </p:nvSpPr>
          <p:spPr>
            <a:xfrm>
              <a:off x="8688288" y="2156928"/>
              <a:ext cx="2194560" cy="2174954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r>
                <a:rPr lang="es-CO" sz="1600" b="1" dirty="0">
                  <a:solidFill>
                    <a:schemeClr val="accent2"/>
                  </a:solidFill>
                </a:rPr>
                <a:t>Intervinientes:</a:t>
              </a:r>
              <a:r>
                <a:rPr lang="es-CO" sz="1200" dirty="0">
                  <a:solidFill>
                    <a:schemeClr val="accent2"/>
                  </a:solidFill>
                </a:rPr>
                <a:t> </a:t>
              </a:r>
              <a:r>
                <a:rPr lang="es-CO" sz="1400" dirty="0"/>
                <a:t>Son aquellas instituciones del entorno que regulan a las organizaciones que transforman o agregan valor.  </a:t>
              </a:r>
            </a:p>
          </p:txBody>
        </p:sp>
        <p:sp>
          <p:nvSpPr>
            <p:cNvPr id="63" name="Rectangle 23">
              <a:extLst>
                <a:ext uri="{FF2B5EF4-FFF2-40B4-BE49-F238E27FC236}">
                  <a16:creationId xmlns:a16="http://schemas.microsoft.com/office/drawing/2014/main" xmlns="" id="{2E8D4CDE-C25D-4AAA-A7D7-9762525CAF29}"/>
                </a:ext>
              </a:extLst>
            </p:cNvPr>
            <p:cNvSpPr/>
            <p:nvPr/>
          </p:nvSpPr>
          <p:spPr>
            <a:xfrm>
              <a:off x="9682360" y="1193703"/>
              <a:ext cx="145339" cy="779700"/>
            </a:xfrm>
            <a:prstGeom prst="rect">
              <a:avLst/>
            </a:prstGeom>
          </p:spPr>
          <p:txBody>
            <a:bodyPr wrap="none" lIns="0" rIns="0" anchor="b">
              <a:spAutoFit/>
            </a:bodyPr>
            <a:lstStyle/>
            <a:p>
              <a:r>
                <a:rPr lang="en-US" sz="3200" b="1" cap="all" noProof="1" smtClean="0">
                  <a:solidFill>
                    <a:schemeClr val="accent2"/>
                  </a:solidFill>
                </a:rPr>
                <a:t>i</a:t>
              </a:r>
              <a:endParaRPr lang="en-US" sz="3200" b="1" cap="all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64" name="Group 4">
            <a:extLst>
              <a:ext uri="{FF2B5EF4-FFF2-40B4-BE49-F238E27FC236}">
                <a16:creationId xmlns:a16="http://schemas.microsoft.com/office/drawing/2014/main" xmlns="" id="{92F39484-4803-4F80-89AF-FE7233255AA4}"/>
              </a:ext>
            </a:extLst>
          </p:cNvPr>
          <p:cNvGrpSpPr/>
          <p:nvPr/>
        </p:nvGrpSpPr>
        <p:grpSpPr>
          <a:xfrm>
            <a:off x="603858" y="2705864"/>
            <a:ext cx="1645920" cy="1976962"/>
            <a:chOff x="1309153" y="2990731"/>
            <a:chExt cx="2194560" cy="2635952"/>
          </a:xfrm>
        </p:grpSpPr>
        <p:sp>
          <p:nvSpPr>
            <p:cNvPr id="65" name="Rectangle 29">
              <a:extLst>
                <a:ext uri="{FF2B5EF4-FFF2-40B4-BE49-F238E27FC236}">
                  <a16:creationId xmlns:a16="http://schemas.microsoft.com/office/drawing/2014/main" xmlns="" id="{DFF6AB6E-5018-428A-8866-1AAC36DD74FE}"/>
                </a:ext>
              </a:extLst>
            </p:cNvPr>
            <p:cNvSpPr/>
            <p:nvPr/>
          </p:nvSpPr>
          <p:spPr>
            <a:xfrm>
              <a:off x="1309153" y="3738985"/>
              <a:ext cx="2194560" cy="1887698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r>
                <a:rPr lang="es-CO" sz="1600" b="1" dirty="0">
                  <a:solidFill>
                    <a:schemeClr val="accent5">
                      <a:lumMod val="75000"/>
                    </a:schemeClr>
                  </a:solidFill>
                </a:rPr>
                <a:t>Actores</a:t>
              </a:r>
              <a:r>
                <a:rPr lang="es-CO" sz="1600" dirty="0">
                  <a:solidFill>
                    <a:schemeClr val="accent5">
                      <a:lumMod val="75000"/>
                    </a:schemeClr>
                  </a:solidFill>
                </a:rPr>
                <a:t>:</a:t>
              </a:r>
              <a:r>
                <a:rPr lang="es-CO" sz="1200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es-CO" sz="1400" dirty="0"/>
                <a:t>Son las personas o funcionarios de la organización que hacen la transformación.</a:t>
              </a:r>
            </a:p>
          </p:txBody>
        </p:sp>
        <p:sp>
          <p:nvSpPr>
            <p:cNvPr id="66" name="Rectangle 30">
              <a:extLst>
                <a:ext uri="{FF2B5EF4-FFF2-40B4-BE49-F238E27FC236}">
                  <a16:creationId xmlns:a16="http://schemas.microsoft.com/office/drawing/2014/main" xmlns="" id="{7D986762-F8D2-478A-A6E2-92ADEDF964DB}"/>
                </a:ext>
              </a:extLst>
            </p:cNvPr>
            <p:cNvSpPr/>
            <p:nvPr/>
          </p:nvSpPr>
          <p:spPr>
            <a:xfrm>
              <a:off x="2338825" y="2990731"/>
              <a:ext cx="273792" cy="779699"/>
            </a:xfrm>
            <a:prstGeom prst="rect">
              <a:avLst/>
            </a:prstGeom>
          </p:spPr>
          <p:txBody>
            <a:bodyPr wrap="none" lIns="0" rIns="0" anchor="b">
              <a:spAutoFit/>
            </a:bodyPr>
            <a:lstStyle/>
            <a:p>
              <a:pPr algn="ctr"/>
              <a:r>
                <a:rPr lang="en-US" sz="3200" b="1" cap="all" dirty="0" smtClean="0">
                  <a:solidFill>
                    <a:schemeClr val="accent5"/>
                  </a:solidFill>
                </a:rPr>
                <a:t>A</a:t>
              </a:r>
              <a:endParaRPr lang="en-US" sz="3200" b="1" cap="all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67" name="Group 8">
            <a:extLst>
              <a:ext uri="{FF2B5EF4-FFF2-40B4-BE49-F238E27FC236}">
                <a16:creationId xmlns:a16="http://schemas.microsoft.com/office/drawing/2014/main" xmlns="" id="{C8E9E7C5-CFAE-48C8-90B2-069AC1A75664}"/>
              </a:ext>
            </a:extLst>
          </p:cNvPr>
          <p:cNvGrpSpPr/>
          <p:nvPr/>
        </p:nvGrpSpPr>
        <p:grpSpPr>
          <a:xfrm>
            <a:off x="10015028" y="2001507"/>
            <a:ext cx="1645920" cy="2462281"/>
            <a:chOff x="8688288" y="2918156"/>
            <a:chExt cx="2194560" cy="3283039"/>
          </a:xfrm>
        </p:grpSpPr>
        <p:sp>
          <p:nvSpPr>
            <p:cNvPr id="68" name="Rectangle 27">
              <a:extLst>
                <a:ext uri="{FF2B5EF4-FFF2-40B4-BE49-F238E27FC236}">
                  <a16:creationId xmlns:a16="http://schemas.microsoft.com/office/drawing/2014/main" xmlns="" id="{C08F883F-E86E-4BD3-B22C-EF6ADB2E83BB}"/>
                </a:ext>
              </a:extLst>
            </p:cNvPr>
            <p:cNvSpPr/>
            <p:nvPr/>
          </p:nvSpPr>
          <p:spPr>
            <a:xfrm>
              <a:off x="8688288" y="3738984"/>
              <a:ext cx="2194560" cy="2462211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>
                <a:spcBef>
                  <a:spcPts val="900"/>
                </a:spcBef>
              </a:pPr>
              <a:r>
                <a:rPr lang="en-US" sz="1600" b="1" noProof="1" smtClean="0">
                  <a:solidFill>
                    <a:srgbClr val="70AEA1"/>
                  </a:solidFill>
                </a:rPr>
                <a:t>Owners o Dueños:</a:t>
              </a:r>
              <a:r>
                <a:rPr lang="en-US" sz="1200" noProof="1" smtClean="0"/>
                <a:t> </a:t>
              </a:r>
              <a:r>
                <a:rPr lang="en-US" sz="1400" noProof="1" smtClean="0"/>
                <a:t>Son quienes pueden decider cambios en la transformación de la organización, por ejemplo el gerente, el director, las juntas o consejos directivos.</a:t>
              </a:r>
              <a:endParaRPr lang="en-US" sz="1400" noProof="1"/>
            </a:p>
          </p:txBody>
        </p:sp>
        <p:sp>
          <p:nvSpPr>
            <p:cNvPr id="69" name="Rectangle 28">
              <a:extLst>
                <a:ext uri="{FF2B5EF4-FFF2-40B4-BE49-F238E27FC236}">
                  <a16:creationId xmlns:a16="http://schemas.microsoft.com/office/drawing/2014/main" xmlns="" id="{7579A1E3-18EE-46FD-98AA-BAF39751B390}"/>
                </a:ext>
              </a:extLst>
            </p:cNvPr>
            <p:cNvSpPr/>
            <p:nvPr/>
          </p:nvSpPr>
          <p:spPr>
            <a:xfrm>
              <a:off x="9629283" y="2918156"/>
              <a:ext cx="369760" cy="779699"/>
            </a:xfrm>
            <a:prstGeom prst="rect">
              <a:avLst/>
            </a:prstGeom>
          </p:spPr>
          <p:txBody>
            <a:bodyPr wrap="none" lIns="0" rIns="0" anchor="b">
              <a:spAutoFit/>
            </a:bodyPr>
            <a:lstStyle/>
            <a:p>
              <a:r>
                <a:rPr lang="en-US" sz="3200" b="1" cap="all" dirty="0" smtClean="0">
                  <a:solidFill>
                    <a:srgbClr val="70AEA1"/>
                  </a:solidFill>
                </a:rPr>
                <a:t>o</a:t>
              </a:r>
              <a:endParaRPr lang="en-US" sz="3200" b="1" cap="all" dirty="0">
                <a:solidFill>
                  <a:srgbClr val="70AEA1"/>
                </a:solidFill>
              </a:endParaRPr>
            </a:p>
          </p:txBody>
        </p:sp>
      </p:grpSp>
      <p:grpSp>
        <p:nvGrpSpPr>
          <p:cNvPr id="70" name="Group 3">
            <a:extLst>
              <a:ext uri="{FF2B5EF4-FFF2-40B4-BE49-F238E27FC236}">
                <a16:creationId xmlns:a16="http://schemas.microsoft.com/office/drawing/2014/main" xmlns="" id="{0D87736F-4F84-497A-8D97-32FE0B912760}"/>
              </a:ext>
            </a:extLst>
          </p:cNvPr>
          <p:cNvGrpSpPr/>
          <p:nvPr/>
        </p:nvGrpSpPr>
        <p:grpSpPr>
          <a:xfrm>
            <a:off x="1740245" y="4383101"/>
            <a:ext cx="1645920" cy="2187272"/>
            <a:chOff x="1309153" y="4615323"/>
            <a:chExt cx="2194560" cy="2916363"/>
          </a:xfrm>
        </p:grpSpPr>
        <p:sp>
          <p:nvSpPr>
            <p:cNvPr id="71" name="Rectangle 38">
              <a:extLst>
                <a:ext uri="{FF2B5EF4-FFF2-40B4-BE49-F238E27FC236}">
                  <a16:creationId xmlns:a16="http://schemas.microsoft.com/office/drawing/2014/main" xmlns="" id="{625C0CB4-F0ED-47BA-82BC-6E31A9E965C3}"/>
                </a:ext>
              </a:extLst>
            </p:cNvPr>
            <p:cNvSpPr/>
            <p:nvPr/>
          </p:nvSpPr>
          <p:spPr>
            <a:xfrm>
              <a:off x="1309153" y="5315695"/>
              <a:ext cx="2194560" cy="2215991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>
                <a:spcBef>
                  <a:spcPts val="900"/>
                </a:spcBef>
              </a:pPr>
              <a:r>
                <a:rPr lang="es-CO" sz="1600" b="1" dirty="0">
                  <a:solidFill>
                    <a:schemeClr val="bg1">
                      <a:lumMod val="50000"/>
                    </a:schemeClr>
                  </a:solidFill>
                </a:rPr>
                <a:t>Suministradores o Proveedores: </a:t>
              </a:r>
              <a:r>
                <a:rPr lang="es-CO" sz="1400" dirty="0"/>
                <a:t>Son las personas que proporcionan los recursos, información o insumos para hacer la transformación</a:t>
              </a:r>
              <a:r>
                <a:rPr lang="es-CO" sz="1000" dirty="0" smtClean="0"/>
                <a:t>.</a:t>
              </a:r>
              <a:endParaRPr lang="es-CO" sz="1000" dirty="0"/>
            </a:p>
          </p:txBody>
        </p:sp>
        <p:sp>
          <p:nvSpPr>
            <p:cNvPr id="72" name="Rectangle 39">
              <a:extLst>
                <a:ext uri="{FF2B5EF4-FFF2-40B4-BE49-F238E27FC236}">
                  <a16:creationId xmlns:a16="http://schemas.microsoft.com/office/drawing/2014/main" xmlns="" id="{8B276D92-9631-44B9-B079-CDC8C485CCFC}"/>
                </a:ext>
              </a:extLst>
            </p:cNvPr>
            <p:cNvSpPr/>
            <p:nvPr/>
          </p:nvSpPr>
          <p:spPr>
            <a:xfrm>
              <a:off x="2272161" y="4615323"/>
              <a:ext cx="258619" cy="779700"/>
            </a:xfrm>
            <a:prstGeom prst="rect">
              <a:avLst/>
            </a:prstGeom>
          </p:spPr>
          <p:txBody>
            <a:bodyPr wrap="none" lIns="0" rIns="0" anchor="b">
              <a:spAutoFit/>
            </a:bodyPr>
            <a:lstStyle/>
            <a:p>
              <a:pPr algn="r"/>
              <a:r>
                <a:rPr lang="en-US" sz="3200" b="1" cap="all" dirty="0" smtClean="0">
                  <a:solidFill>
                    <a:schemeClr val="accent3"/>
                  </a:solidFill>
                </a:rPr>
                <a:t>S</a:t>
              </a:r>
              <a:endParaRPr lang="en-US" sz="3200" b="1" cap="all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73" name="Group 9">
            <a:extLst>
              <a:ext uri="{FF2B5EF4-FFF2-40B4-BE49-F238E27FC236}">
                <a16:creationId xmlns:a16="http://schemas.microsoft.com/office/drawing/2014/main" xmlns="" id="{B65E8F4C-D56E-4F56-8BA1-4182509F60D0}"/>
              </a:ext>
            </a:extLst>
          </p:cNvPr>
          <p:cNvGrpSpPr/>
          <p:nvPr/>
        </p:nvGrpSpPr>
        <p:grpSpPr>
          <a:xfrm>
            <a:off x="8146083" y="4217634"/>
            <a:ext cx="2109700" cy="1936211"/>
            <a:chOff x="8688288" y="4621776"/>
            <a:chExt cx="2194560" cy="2581616"/>
          </a:xfrm>
        </p:grpSpPr>
        <p:sp>
          <p:nvSpPr>
            <p:cNvPr id="74" name="Rectangle 36">
              <a:extLst>
                <a:ext uri="{FF2B5EF4-FFF2-40B4-BE49-F238E27FC236}">
                  <a16:creationId xmlns:a16="http://schemas.microsoft.com/office/drawing/2014/main" xmlns="" id="{74EBB598-CAA2-4DFA-85C5-E562CCAE4E01}"/>
                </a:ext>
              </a:extLst>
            </p:cNvPr>
            <p:cNvSpPr/>
            <p:nvPr/>
          </p:nvSpPr>
          <p:spPr>
            <a:xfrm>
              <a:off x="8688288" y="5315695"/>
              <a:ext cx="2194560" cy="1887697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>
                <a:spcBef>
                  <a:spcPts val="900"/>
                </a:spcBef>
              </a:pPr>
              <a:r>
                <a:rPr lang="es-CO" sz="1600" b="1" dirty="0">
                  <a:solidFill>
                    <a:srgbClr val="0070C0"/>
                  </a:solidFill>
                </a:rPr>
                <a:t>Clientes o Usuarios</a:t>
              </a:r>
              <a:r>
                <a:rPr lang="es-CO" sz="1200" dirty="0"/>
                <a:t>: </a:t>
              </a:r>
              <a:r>
                <a:rPr lang="es-CO" sz="1400" dirty="0"/>
                <a:t>Son todas aquellas personas a quienes van dirigidos los productos, bienes o servicios que transforma la organización</a:t>
              </a:r>
              <a:r>
                <a:rPr lang="es-CO" sz="1400" dirty="0" smtClean="0"/>
                <a:t>.</a:t>
              </a:r>
              <a:r>
                <a:rPr lang="en-US" sz="1400" noProof="1" smtClean="0"/>
                <a:t>.</a:t>
              </a:r>
              <a:endParaRPr lang="en-US" sz="1400" noProof="1"/>
            </a:p>
          </p:txBody>
        </p:sp>
        <p:sp>
          <p:nvSpPr>
            <p:cNvPr id="75" name="Rectangle 37">
              <a:extLst>
                <a:ext uri="{FF2B5EF4-FFF2-40B4-BE49-F238E27FC236}">
                  <a16:creationId xmlns:a16="http://schemas.microsoft.com/office/drawing/2014/main" xmlns="" id="{5FC46BDB-9F91-406B-9666-8AE8CA1350F6}"/>
                </a:ext>
              </a:extLst>
            </p:cNvPr>
            <p:cNvSpPr/>
            <p:nvPr/>
          </p:nvSpPr>
          <p:spPr>
            <a:xfrm>
              <a:off x="9616405" y="4621776"/>
              <a:ext cx="290677" cy="779700"/>
            </a:xfrm>
            <a:prstGeom prst="rect">
              <a:avLst/>
            </a:prstGeom>
          </p:spPr>
          <p:txBody>
            <a:bodyPr wrap="none" lIns="0" rIns="0" anchor="b">
              <a:spAutoFit/>
            </a:bodyPr>
            <a:lstStyle/>
            <a:p>
              <a:r>
                <a:rPr lang="en-US" sz="3200" b="1" cap="all" dirty="0" smtClean="0">
                  <a:solidFill>
                    <a:schemeClr val="accent1"/>
                  </a:solidFill>
                </a:rPr>
                <a:t>C</a:t>
              </a:r>
              <a:endParaRPr lang="en-US" sz="3200" b="1" cap="all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76" name="Group 1">
            <a:extLst>
              <a:ext uri="{FF2B5EF4-FFF2-40B4-BE49-F238E27FC236}">
                <a16:creationId xmlns:a16="http://schemas.microsoft.com/office/drawing/2014/main" xmlns="" id="{2FF7A7A2-F9F4-4E60-8332-DC738996C5B5}"/>
              </a:ext>
            </a:extLst>
          </p:cNvPr>
          <p:cNvGrpSpPr>
            <a:grpSpLocks noChangeAspect="1"/>
          </p:cNvGrpSpPr>
          <p:nvPr/>
        </p:nvGrpSpPr>
        <p:grpSpPr>
          <a:xfrm>
            <a:off x="3545944" y="1147567"/>
            <a:ext cx="4281797" cy="4773765"/>
            <a:chOff x="3725533" y="1181672"/>
            <a:chExt cx="4740934" cy="5285658"/>
          </a:xfrm>
        </p:grpSpPr>
        <p:sp>
          <p:nvSpPr>
            <p:cNvPr id="77" name="Shape">
              <a:extLst>
                <a:ext uri="{FF2B5EF4-FFF2-40B4-BE49-F238E27FC236}">
                  <a16:creationId xmlns:a16="http://schemas.microsoft.com/office/drawing/2014/main" xmlns="" id="{317F3866-0555-634E-A91D-172C65437153}"/>
                </a:ext>
              </a:extLst>
            </p:cNvPr>
            <p:cNvSpPr/>
            <p:nvPr/>
          </p:nvSpPr>
          <p:spPr>
            <a:xfrm>
              <a:off x="3725533" y="1181672"/>
              <a:ext cx="4740934" cy="5285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0" h="21504" extrusionOk="0">
                  <a:moveTo>
                    <a:pt x="19496" y="12461"/>
                  </a:moveTo>
                  <a:cubicBezTo>
                    <a:pt x="18753" y="12032"/>
                    <a:pt x="17891" y="11960"/>
                    <a:pt x="17126" y="12187"/>
                  </a:cubicBezTo>
                  <a:cubicBezTo>
                    <a:pt x="17068" y="12204"/>
                    <a:pt x="17012" y="12222"/>
                    <a:pt x="16954" y="12242"/>
                  </a:cubicBezTo>
                  <a:cubicBezTo>
                    <a:pt x="16923" y="12254"/>
                    <a:pt x="16892" y="12266"/>
                    <a:pt x="16861" y="12278"/>
                  </a:cubicBezTo>
                  <a:cubicBezTo>
                    <a:pt x="16800" y="12303"/>
                    <a:pt x="16740" y="12326"/>
                    <a:pt x="16674" y="12343"/>
                  </a:cubicBezTo>
                  <a:cubicBezTo>
                    <a:pt x="15975" y="12525"/>
                    <a:pt x="15202" y="12461"/>
                    <a:pt x="14519" y="12106"/>
                  </a:cubicBezTo>
                  <a:cubicBezTo>
                    <a:pt x="14514" y="12103"/>
                    <a:pt x="14507" y="12099"/>
                    <a:pt x="14501" y="12096"/>
                  </a:cubicBezTo>
                  <a:cubicBezTo>
                    <a:pt x="13392" y="11509"/>
                    <a:pt x="13392" y="9992"/>
                    <a:pt x="14501" y="9405"/>
                  </a:cubicBezTo>
                  <a:cubicBezTo>
                    <a:pt x="14507" y="9402"/>
                    <a:pt x="14514" y="9398"/>
                    <a:pt x="14519" y="9395"/>
                  </a:cubicBezTo>
                  <a:cubicBezTo>
                    <a:pt x="15202" y="9040"/>
                    <a:pt x="15975" y="8976"/>
                    <a:pt x="16674" y="9158"/>
                  </a:cubicBezTo>
                  <a:cubicBezTo>
                    <a:pt x="16738" y="9175"/>
                    <a:pt x="16800" y="9198"/>
                    <a:pt x="16861" y="9223"/>
                  </a:cubicBezTo>
                  <a:cubicBezTo>
                    <a:pt x="16892" y="9235"/>
                    <a:pt x="16923" y="9247"/>
                    <a:pt x="16954" y="9259"/>
                  </a:cubicBezTo>
                  <a:cubicBezTo>
                    <a:pt x="17010" y="9279"/>
                    <a:pt x="17068" y="9297"/>
                    <a:pt x="17126" y="9314"/>
                  </a:cubicBezTo>
                  <a:cubicBezTo>
                    <a:pt x="17889" y="9541"/>
                    <a:pt x="18753" y="9469"/>
                    <a:pt x="19496" y="9040"/>
                  </a:cubicBezTo>
                  <a:cubicBezTo>
                    <a:pt x="20719" y="8332"/>
                    <a:pt x="21173" y="6835"/>
                    <a:pt x="20525" y="5641"/>
                  </a:cubicBezTo>
                  <a:cubicBezTo>
                    <a:pt x="19795" y="4294"/>
                    <a:pt x="18009" y="3798"/>
                    <a:pt x="16605" y="4528"/>
                  </a:cubicBezTo>
                  <a:cubicBezTo>
                    <a:pt x="15892" y="4899"/>
                    <a:pt x="15418" y="5513"/>
                    <a:pt x="15238" y="6198"/>
                  </a:cubicBezTo>
                  <a:cubicBezTo>
                    <a:pt x="15224" y="6253"/>
                    <a:pt x="15211" y="6307"/>
                    <a:pt x="15200" y="6363"/>
                  </a:cubicBezTo>
                  <a:cubicBezTo>
                    <a:pt x="15195" y="6393"/>
                    <a:pt x="15189" y="6423"/>
                    <a:pt x="15186" y="6453"/>
                  </a:cubicBezTo>
                  <a:cubicBezTo>
                    <a:pt x="15177" y="6514"/>
                    <a:pt x="15168" y="6574"/>
                    <a:pt x="15149" y="6633"/>
                  </a:cubicBezTo>
                  <a:cubicBezTo>
                    <a:pt x="14953" y="7281"/>
                    <a:pt x="14490" y="7859"/>
                    <a:pt x="13808" y="8214"/>
                  </a:cubicBezTo>
                  <a:cubicBezTo>
                    <a:pt x="13802" y="8218"/>
                    <a:pt x="13795" y="8221"/>
                    <a:pt x="13790" y="8224"/>
                  </a:cubicBezTo>
                  <a:cubicBezTo>
                    <a:pt x="12604" y="8830"/>
                    <a:pt x="11137" y="8012"/>
                    <a:pt x="11121" y="6759"/>
                  </a:cubicBezTo>
                  <a:cubicBezTo>
                    <a:pt x="11121" y="6738"/>
                    <a:pt x="11121" y="6717"/>
                    <a:pt x="11121" y="6696"/>
                  </a:cubicBezTo>
                  <a:cubicBezTo>
                    <a:pt x="11132" y="5971"/>
                    <a:pt x="11459" y="5318"/>
                    <a:pt x="11978" y="4849"/>
                  </a:cubicBezTo>
                  <a:cubicBezTo>
                    <a:pt x="12025" y="4807"/>
                    <a:pt x="12078" y="4768"/>
                    <a:pt x="12132" y="4733"/>
                  </a:cubicBezTo>
                  <a:cubicBezTo>
                    <a:pt x="12159" y="4714"/>
                    <a:pt x="12185" y="4696"/>
                    <a:pt x="12212" y="4677"/>
                  </a:cubicBezTo>
                  <a:cubicBezTo>
                    <a:pt x="12259" y="4642"/>
                    <a:pt x="12306" y="4605"/>
                    <a:pt x="12350" y="4568"/>
                  </a:cubicBezTo>
                  <a:cubicBezTo>
                    <a:pt x="12913" y="4095"/>
                    <a:pt x="13269" y="3416"/>
                    <a:pt x="13280" y="2659"/>
                  </a:cubicBezTo>
                  <a:cubicBezTo>
                    <a:pt x="13299" y="1169"/>
                    <a:pt x="11976" y="-47"/>
                    <a:pt x="10349" y="2"/>
                  </a:cubicBezTo>
                  <a:cubicBezTo>
                    <a:pt x="8908" y="46"/>
                    <a:pt x="7704" y="1129"/>
                    <a:pt x="7619" y="2464"/>
                  </a:cubicBezTo>
                  <a:cubicBezTo>
                    <a:pt x="7566" y="3273"/>
                    <a:pt x="7911" y="4010"/>
                    <a:pt x="8490" y="4523"/>
                  </a:cubicBezTo>
                  <a:cubicBezTo>
                    <a:pt x="8534" y="4561"/>
                    <a:pt x="8579" y="4600"/>
                    <a:pt x="8627" y="4635"/>
                  </a:cubicBezTo>
                  <a:cubicBezTo>
                    <a:pt x="8652" y="4655"/>
                    <a:pt x="8677" y="4674"/>
                    <a:pt x="8705" y="4692"/>
                  </a:cubicBezTo>
                  <a:cubicBezTo>
                    <a:pt x="8757" y="4729"/>
                    <a:pt x="8808" y="4768"/>
                    <a:pt x="8853" y="4812"/>
                  </a:cubicBezTo>
                  <a:cubicBezTo>
                    <a:pt x="9360" y="5293"/>
                    <a:pt x="9670" y="5954"/>
                    <a:pt x="9660" y="6679"/>
                  </a:cubicBezTo>
                  <a:cubicBezTo>
                    <a:pt x="9658" y="6748"/>
                    <a:pt x="9654" y="6817"/>
                    <a:pt x="9649" y="6884"/>
                  </a:cubicBezTo>
                  <a:cubicBezTo>
                    <a:pt x="9532" y="8056"/>
                    <a:pt x="8118" y="8744"/>
                    <a:pt x="7013" y="8160"/>
                  </a:cubicBezTo>
                  <a:cubicBezTo>
                    <a:pt x="7007" y="8157"/>
                    <a:pt x="7002" y="8154"/>
                    <a:pt x="6994" y="8150"/>
                  </a:cubicBezTo>
                  <a:cubicBezTo>
                    <a:pt x="6317" y="7787"/>
                    <a:pt x="5865" y="7202"/>
                    <a:pt x="5678" y="6553"/>
                  </a:cubicBezTo>
                  <a:cubicBezTo>
                    <a:pt x="5662" y="6494"/>
                    <a:pt x="5651" y="6431"/>
                    <a:pt x="5644" y="6371"/>
                  </a:cubicBezTo>
                  <a:cubicBezTo>
                    <a:pt x="5640" y="6341"/>
                    <a:pt x="5635" y="6310"/>
                    <a:pt x="5629" y="6280"/>
                  </a:cubicBezTo>
                  <a:cubicBezTo>
                    <a:pt x="5620" y="6225"/>
                    <a:pt x="5607" y="6169"/>
                    <a:pt x="5595" y="6114"/>
                  </a:cubicBezTo>
                  <a:cubicBezTo>
                    <a:pt x="5417" y="5390"/>
                    <a:pt x="4910" y="4738"/>
                    <a:pt x="4135" y="4364"/>
                  </a:cubicBezTo>
                  <a:cubicBezTo>
                    <a:pt x="2853" y="3749"/>
                    <a:pt x="1234" y="4149"/>
                    <a:pt x="453" y="5273"/>
                  </a:cubicBezTo>
                  <a:cubicBezTo>
                    <a:pt x="-427" y="6541"/>
                    <a:pt x="21" y="8218"/>
                    <a:pt x="1412" y="8966"/>
                  </a:cubicBezTo>
                  <a:cubicBezTo>
                    <a:pt x="2120" y="9346"/>
                    <a:pt x="2932" y="9412"/>
                    <a:pt x="3658" y="9207"/>
                  </a:cubicBezTo>
                  <a:cubicBezTo>
                    <a:pt x="3716" y="9190"/>
                    <a:pt x="3774" y="9173"/>
                    <a:pt x="3830" y="9153"/>
                  </a:cubicBezTo>
                  <a:cubicBezTo>
                    <a:pt x="3861" y="9143"/>
                    <a:pt x="3892" y="9131"/>
                    <a:pt x="3923" y="9119"/>
                  </a:cubicBezTo>
                  <a:cubicBezTo>
                    <a:pt x="3984" y="9096"/>
                    <a:pt x="4044" y="9072"/>
                    <a:pt x="4110" y="9057"/>
                  </a:cubicBezTo>
                  <a:cubicBezTo>
                    <a:pt x="4811" y="8884"/>
                    <a:pt x="5584" y="8958"/>
                    <a:pt x="6261" y="9323"/>
                  </a:cubicBezTo>
                  <a:cubicBezTo>
                    <a:pt x="6873" y="9652"/>
                    <a:pt x="7299" y="10160"/>
                    <a:pt x="7514" y="10734"/>
                  </a:cubicBezTo>
                  <a:cubicBezTo>
                    <a:pt x="7514" y="10740"/>
                    <a:pt x="7514" y="10745"/>
                    <a:pt x="7514" y="10752"/>
                  </a:cubicBezTo>
                  <a:cubicBezTo>
                    <a:pt x="7514" y="10759"/>
                    <a:pt x="7514" y="10764"/>
                    <a:pt x="7514" y="10771"/>
                  </a:cubicBezTo>
                  <a:cubicBezTo>
                    <a:pt x="7299" y="11344"/>
                    <a:pt x="6871" y="11854"/>
                    <a:pt x="6261" y="12182"/>
                  </a:cubicBezTo>
                  <a:cubicBezTo>
                    <a:pt x="5584" y="12547"/>
                    <a:pt x="4811" y="12621"/>
                    <a:pt x="4110" y="12447"/>
                  </a:cubicBezTo>
                  <a:cubicBezTo>
                    <a:pt x="4046" y="12432"/>
                    <a:pt x="3984" y="12409"/>
                    <a:pt x="3923" y="12385"/>
                  </a:cubicBezTo>
                  <a:cubicBezTo>
                    <a:pt x="3892" y="12373"/>
                    <a:pt x="3861" y="12362"/>
                    <a:pt x="3830" y="12352"/>
                  </a:cubicBezTo>
                  <a:cubicBezTo>
                    <a:pt x="3774" y="12331"/>
                    <a:pt x="3716" y="12315"/>
                    <a:pt x="3658" y="12298"/>
                  </a:cubicBezTo>
                  <a:cubicBezTo>
                    <a:pt x="2932" y="12093"/>
                    <a:pt x="2120" y="12158"/>
                    <a:pt x="1412" y="12538"/>
                  </a:cubicBezTo>
                  <a:cubicBezTo>
                    <a:pt x="20" y="13287"/>
                    <a:pt x="-427" y="14964"/>
                    <a:pt x="453" y="16232"/>
                  </a:cubicBezTo>
                  <a:cubicBezTo>
                    <a:pt x="1234" y="17355"/>
                    <a:pt x="2855" y="17755"/>
                    <a:pt x="4135" y="17140"/>
                  </a:cubicBezTo>
                  <a:cubicBezTo>
                    <a:pt x="4912" y="16766"/>
                    <a:pt x="5417" y="16114"/>
                    <a:pt x="5595" y="15391"/>
                  </a:cubicBezTo>
                  <a:cubicBezTo>
                    <a:pt x="5607" y="15335"/>
                    <a:pt x="5620" y="15281"/>
                    <a:pt x="5629" y="15224"/>
                  </a:cubicBezTo>
                  <a:cubicBezTo>
                    <a:pt x="5635" y="15194"/>
                    <a:pt x="5638" y="15164"/>
                    <a:pt x="5644" y="15133"/>
                  </a:cubicBezTo>
                  <a:cubicBezTo>
                    <a:pt x="5651" y="15073"/>
                    <a:pt x="5662" y="15011"/>
                    <a:pt x="5678" y="14952"/>
                  </a:cubicBezTo>
                  <a:cubicBezTo>
                    <a:pt x="5863" y="14303"/>
                    <a:pt x="6317" y="13719"/>
                    <a:pt x="6994" y="13354"/>
                  </a:cubicBezTo>
                  <a:cubicBezTo>
                    <a:pt x="7000" y="13351"/>
                    <a:pt x="7005" y="13347"/>
                    <a:pt x="7013" y="13344"/>
                  </a:cubicBezTo>
                  <a:cubicBezTo>
                    <a:pt x="8116" y="12760"/>
                    <a:pt x="9532" y="13446"/>
                    <a:pt x="9649" y="14620"/>
                  </a:cubicBezTo>
                  <a:cubicBezTo>
                    <a:pt x="9656" y="14688"/>
                    <a:pt x="9660" y="14757"/>
                    <a:pt x="9660" y="14826"/>
                  </a:cubicBezTo>
                  <a:cubicBezTo>
                    <a:pt x="9670" y="15550"/>
                    <a:pt x="9360" y="16211"/>
                    <a:pt x="8853" y="16692"/>
                  </a:cubicBezTo>
                  <a:cubicBezTo>
                    <a:pt x="8808" y="16736"/>
                    <a:pt x="8755" y="16775"/>
                    <a:pt x="8705" y="16812"/>
                  </a:cubicBezTo>
                  <a:cubicBezTo>
                    <a:pt x="8679" y="16830"/>
                    <a:pt x="8652" y="16851"/>
                    <a:pt x="8627" y="16869"/>
                  </a:cubicBezTo>
                  <a:cubicBezTo>
                    <a:pt x="8579" y="16906"/>
                    <a:pt x="8536" y="16943"/>
                    <a:pt x="8490" y="16982"/>
                  </a:cubicBezTo>
                  <a:cubicBezTo>
                    <a:pt x="7911" y="17495"/>
                    <a:pt x="7566" y="18231"/>
                    <a:pt x="7619" y="19040"/>
                  </a:cubicBezTo>
                  <a:cubicBezTo>
                    <a:pt x="7706" y="20374"/>
                    <a:pt x="8908" y="21459"/>
                    <a:pt x="10349" y="21503"/>
                  </a:cubicBezTo>
                  <a:cubicBezTo>
                    <a:pt x="11976" y="21553"/>
                    <a:pt x="13299" y="20335"/>
                    <a:pt x="13280" y="18845"/>
                  </a:cubicBezTo>
                  <a:cubicBezTo>
                    <a:pt x="13269" y="18087"/>
                    <a:pt x="12911" y="17407"/>
                    <a:pt x="12350" y="16936"/>
                  </a:cubicBezTo>
                  <a:cubicBezTo>
                    <a:pt x="12305" y="16899"/>
                    <a:pt x="12259" y="16862"/>
                    <a:pt x="12212" y="16827"/>
                  </a:cubicBezTo>
                  <a:cubicBezTo>
                    <a:pt x="12187" y="16809"/>
                    <a:pt x="12159" y="16790"/>
                    <a:pt x="12132" y="16772"/>
                  </a:cubicBezTo>
                  <a:cubicBezTo>
                    <a:pt x="12080" y="16735"/>
                    <a:pt x="12027" y="16698"/>
                    <a:pt x="11978" y="16655"/>
                  </a:cubicBezTo>
                  <a:cubicBezTo>
                    <a:pt x="11459" y="16186"/>
                    <a:pt x="11130" y="15534"/>
                    <a:pt x="11121" y="14809"/>
                  </a:cubicBezTo>
                  <a:cubicBezTo>
                    <a:pt x="11121" y="14787"/>
                    <a:pt x="11121" y="14767"/>
                    <a:pt x="11121" y="14745"/>
                  </a:cubicBezTo>
                  <a:cubicBezTo>
                    <a:pt x="11135" y="13490"/>
                    <a:pt x="12604" y="12675"/>
                    <a:pt x="13790" y="13280"/>
                  </a:cubicBezTo>
                  <a:cubicBezTo>
                    <a:pt x="13795" y="13283"/>
                    <a:pt x="13802" y="13287"/>
                    <a:pt x="13808" y="13290"/>
                  </a:cubicBezTo>
                  <a:cubicBezTo>
                    <a:pt x="14490" y="13645"/>
                    <a:pt x="14953" y="14223"/>
                    <a:pt x="15149" y="14871"/>
                  </a:cubicBezTo>
                  <a:cubicBezTo>
                    <a:pt x="15168" y="14930"/>
                    <a:pt x="15177" y="14990"/>
                    <a:pt x="15186" y="15051"/>
                  </a:cubicBezTo>
                  <a:cubicBezTo>
                    <a:pt x="15189" y="15081"/>
                    <a:pt x="15195" y="15112"/>
                    <a:pt x="15200" y="15142"/>
                  </a:cubicBezTo>
                  <a:cubicBezTo>
                    <a:pt x="15211" y="15197"/>
                    <a:pt x="15224" y="15253"/>
                    <a:pt x="15238" y="15307"/>
                  </a:cubicBezTo>
                  <a:cubicBezTo>
                    <a:pt x="15418" y="15989"/>
                    <a:pt x="15890" y="16605"/>
                    <a:pt x="16605" y="16977"/>
                  </a:cubicBezTo>
                  <a:cubicBezTo>
                    <a:pt x="18009" y="17707"/>
                    <a:pt x="19795" y="17209"/>
                    <a:pt x="20525" y="15863"/>
                  </a:cubicBezTo>
                  <a:cubicBezTo>
                    <a:pt x="21173" y="14666"/>
                    <a:pt x="20719" y="13169"/>
                    <a:pt x="19496" y="1246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miter lim="400000"/>
            </a:ln>
            <a:effectLst>
              <a:innerShdw blurRad="63500" dist="50800" dir="2700000">
                <a:prstClr val="black">
                  <a:alpha val="15000"/>
                </a:prstClr>
              </a:innerShdw>
            </a:effectLst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78" name="Circle">
              <a:extLst>
                <a:ext uri="{FF2B5EF4-FFF2-40B4-BE49-F238E27FC236}">
                  <a16:creationId xmlns:a16="http://schemas.microsoft.com/office/drawing/2014/main" xmlns="" id="{5D2D254D-2758-6E40-B7C7-AA5D18FCA96E}"/>
                </a:ext>
              </a:extLst>
            </p:cNvPr>
            <p:cNvSpPr/>
            <p:nvPr/>
          </p:nvSpPr>
          <p:spPr>
            <a:xfrm>
              <a:off x="7259335" y="4240852"/>
              <a:ext cx="1124454" cy="1124454"/>
            </a:xfrm>
            <a:prstGeom prst="ellipse">
              <a:avLst/>
            </a:prstGeom>
            <a:solidFill>
              <a:schemeClr val="accent1"/>
            </a:solidFill>
            <a:ln w="12700">
              <a:miter lim="400000"/>
            </a:ln>
            <a:effectLst>
              <a:innerShdw dist="38100" dir="2700000">
                <a:prstClr val="black">
                  <a:alpha val="15000"/>
                </a:prstClr>
              </a:innerShdw>
            </a:effectLst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79" name="Circle">
              <a:extLst>
                <a:ext uri="{FF2B5EF4-FFF2-40B4-BE49-F238E27FC236}">
                  <a16:creationId xmlns:a16="http://schemas.microsoft.com/office/drawing/2014/main" xmlns="" id="{2CF9B6CF-FE0F-1041-B536-5476CDC3D424}"/>
                </a:ext>
              </a:extLst>
            </p:cNvPr>
            <p:cNvSpPr/>
            <p:nvPr/>
          </p:nvSpPr>
          <p:spPr>
            <a:xfrm>
              <a:off x="7259335" y="2304546"/>
              <a:ext cx="1124454" cy="1124454"/>
            </a:xfrm>
            <a:prstGeom prst="ellipse">
              <a:avLst/>
            </a:prstGeom>
            <a:solidFill>
              <a:srgbClr val="1D927D"/>
            </a:solidFill>
            <a:ln w="12700">
              <a:miter lim="400000"/>
            </a:ln>
            <a:effectLst>
              <a:innerShdw dist="38100" dir="2700000">
                <a:prstClr val="black">
                  <a:alpha val="15000"/>
                </a:prstClr>
              </a:innerShdw>
            </a:effectLst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80" name="Circle">
              <a:extLst>
                <a:ext uri="{FF2B5EF4-FFF2-40B4-BE49-F238E27FC236}">
                  <a16:creationId xmlns:a16="http://schemas.microsoft.com/office/drawing/2014/main" xmlns="" id="{2BDA4AE6-FE33-4C4D-8DBD-19A5BFDF74CE}"/>
                </a:ext>
              </a:extLst>
            </p:cNvPr>
            <p:cNvSpPr/>
            <p:nvPr/>
          </p:nvSpPr>
          <p:spPr>
            <a:xfrm>
              <a:off x="5544503" y="1264356"/>
              <a:ext cx="1124454" cy="1124454"/>
            </a:xfrm>
            <a:prstGeom prst="ellipse">
              <a:avLst/>
            </a:prstGeom>
            <a:solidFill>
              <a:srgbClr val="F39B13"/>
            </a:solidFill>
            <a:ln w="12700">
              <a:miter lim="400000"/>
            </a:ln>
            <a:effectLst>
              <a:innerShdw dist="38100" dir="2700000">
                <a:prstClr val="black">
                  <a:alpha val="15000"/>
                </a:prstClr>
              </a:innerShdw>
            </a:effectLst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81" name="Circle">
              <a:extLst>
                <a:ext uri="{FF2B5EF4-FFF2-40B4-BE49-F238E27FC236}">
                  <a16:creationId xmlns:a16="http://schemas.microsoft.com/office/drawing/2014/main" xmlns="" id="{DDE2CF20-AAE6-F246-BDC8-F2FBF3DE8FA5}"/>
                </a:ext>
              </a:extLst>
            </p:cNvPr>
            <p:cNvSpPr/>
            <p:nvPr/>
          </p:nvSpPr>
          <p:spPr>
            <a:xfrm>
              <a:off x="3808213" y="2256521"/>
              <a:ext cx="1124454" cy="1124454"/>
            </a:xfrm>
            <a:prstGeom prst="ellipse">
              <a:avLst/>
            </a:prstGeom>
            <a:solidFill>
              <a:schemeClr val="accent6"/>
            </a:solidFill>
            <a:ln w="12700">
              <a:miter lim="400000"/>
            </a:ln>
            <a:effectLst>
              <a:innerShdw dist="38100" dir="2700000">
                <a:prstClr val="black">
                  <a:alpha val="15000"/>
                </a:prstClr>
              </a:innerShdw>
            </a:effectLst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82" name="Circle">
              <a:extLst>
                <a:ext uri="{FF2B5EF4-FFF2-40B4-BE49-F238E27FC236}">
                  <a16:creationId xmlns:a16="http://schemas.microsoft.com/office/drawing/2014/main" xmlns="" id="{78EE8ACD-C523-3B49-9A34-5BA47233DAE4}"/>
                </a:ext>
              </a:extLst>
            </p:cNvPr>
            <p:cNvSpPr/>
            <p:nvPr/>
          </p:nvSpPr>
          <p:spPr>
            <a:xfrm>
              <a:off x="3808213" y="4269230"/>
              <a:ext cx="1124454" cy="1124454"/>
            </a:xfrm>
            <a:prstGeom prst="ellipse">
              <a:avLst/>
            </a:prstGeom>
            <a:solidFill>
              <a:schemeClr val="accent5"/>
            </a:solidFill>
            <a:ln w="12700">
              <a:miter lim="400000"/>
            </a:ln>
            <a:effectLst>
              <a:innerShdw dist="38100" dir="2700000">
                <a:prstClr val="black">
                  <a:alpha val="15000"/>
                </a:prstClr>
              </a:innerShdw>
            </a:effectLst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83" name="Circle">
              <a:extLst>
                <a:ext uri="{FF2B5EF4-FFF2-40B4-BE49-F238E27FC236}">
                  <a16:creationId xmlns:a16="http://schemas.microsoft.com/office/drawing/2014/main" xmlns="" id="{A9FEE7CF-FE9F-7B43-8C85-5BA6CA2595AD}"/>
                </a:ext>
              </a:extLst>
            </p:cNvPr>
            <p:cNvSpPr/>
            <p:nvPr/>
          </p:nvSpPr>
          <p:spPr>
            <a:xfrm>
              <a:off x="5544503" y="5274358"/>
              <a:ext cx="1124454" cy="1124454"/>
            </a:xfrm>
            <a:prstGeom prst="ellipse">
              <a:avLst/>
            </a:prstGeom>
            <a:solidFill>
              <a:schemeClr val="accent3"/>
            </a:solidFill>
            <a:ln w="12700">
              <a:miter lim="400000"/>
            </a:ln>
            <a:effectLst>
              <a:innerShdw dist="38100" dir="2700000">
                <a:prstClr val="black">
                  <a:alpha val="15000"/>
                </a:prstClr>
              </a:innerShdw>
            </a:effectLst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84" name="Circle">
              <a:extLst>
                <a:ext uri="{FF2B5EF4-FFF2-40B4-BE49-F238E27FC236}">
                  <a16:creationId xmlns:a16="http://schemas.microsoft.com/office/drawing/2014/main" xmlns="" id="{2A066511-9BDF-4647-AAF6-001ECF9CD8B9}"/>
                </a:ext>
              </a:extLst>
            </p:cNvPr>
            <p:cNvSpPr/>
            <p:nvPr/>
          </p:nvSpPr>
          <p:spPr>
            <a:xfrm>
              <a:off x="5544503" y="3248687"/>
              <a:ext cx="1124454" cy="112445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miter lim="400000"/>
            </a:ln>
            <a:effectLst>
              <a:innerShdw dist="38100" dir="2700000">
                <a:prstClr val="black">
                  <a:alpha val="15000"/>
                </a:prstClr>
              </a:innerShdw>
            </a:effectLst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</p:grpSp>
      <p:pic>
        <p:nvPicPr>
          <p:cNvPr id="85" name="Graphic 41" descr="Users">
            <a:extLst>
              <a:ext uri="{FF2B5EF4-FFF2-40B4-BE49-F238E27FC236}">
                <a16:creationId xmlns:a16="http://schemas.microsoft.com/office/drawing/2014/main" xmlns="" id="{1434C4BB-DDF5-4FCD-8500-6978433D75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344286" y="5019092"/>
            <a:ext cx="678456" cy="678456"/>
          </a:xfrm>
          <a:prstGeom prst="rect">
            <a:avLst/>
          </a:prstGeom>
        </p:spPr>
      </p:pic>
      <p:pic>
        <p:nvPicPr>
          <p:cNvPr id="86" name="Graphic 43" descr="Chat">
            <a:extLst>
              <a:ext uri="{FF2B5EF4-FFF2-40B4-BE49-F238E27FC236}">
                <a16:creationId xmlns:a16="http://schemas.microsoft.com/office/drawing/2014/main" xmlns="" id="{42E91E8E-9C86-43A7-9FA0-BCC318E072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906064" y="4104658"/>
            <a:ext cx="678456" cy="678456"/>
          </a:xfrm>
          <a:prstGeom prst="rect">
            <a:avLst/>
          </a:prstGeom>
        </p:spPr>
      </p:pic>
      <p:pic>
        <p:nvPicPr>
          <p:cNvPr id="87" name="Graphic 45" descr="Lightbulb">
            <a:extLst>
              <a:ext uri="{FF2B5EF4-FFF2-40B4-BE49-F238E27FC236}">
                <a16:creationId xmlns:a16="http://schemas.microsoft.com/office/drawing/2014/main" xmlns="" id="{5CB55BFB-2A41-4D92-BF2B-1287E28311D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799713" y="4063925"/>
            <a:ext cx="678456" cy="678456"/>
          </a:xfrm>
          <a:prstGeom prst="rect">
            <a:avLst/>
          </a:prstGeom>
        </p:spPr>
      </p:pic>
      <p:pic>
        <p:nvPicPr>
          <p:cNvPr id="88" name="Graphic 47" descr="Database">
            <a:extLst>
              <a:ext uri="{FF2B5EF4-FFF2-40B4-BE49-F238E27FC236}">
                <a16:creationId xmlns:a16="http://schemas.microsoft.com/office/drawing/2014/main" xmlns="" id="{CDD61BF2-2910-430D-B4D0-9B879C99DA6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887119" y="2286872"/>
            <a:ext cx="678456" cy="678456"/>
          </a:xfrm>
          <a:prstGeom prst="rect">
            <a:avLst/>
          </a:prstGeom>
        </p:spPr>
      </p:pic>
      <p:pic>
        <p:nvPicPr>
          <p:cNvPr id="90" name="Graphic 51" descr="Rocket">
            <a:extLst>
              <a:ext uri="{FF2B5EF4-FFF2-40B4-BE49-F238E27FC236}">
                <a16:creationId xmlns:a16="http://schemas.microsoft.com/office/drawing/2014/main" xmlns="" id="{AA64DC05-1A80-4416-A5B3-2CA5620496D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3770059" y="2273160"/>
            <a:ext cx="678456" cy="678456"/>
          </a:xfrm>
          <a:prstGeom prst="rect">
            <a:avLst/>
          </a:prstGeom>
        </p:spPr>
      </p:pic>
      <p:pic>
        <p:nvPicPr>
          <p:cNvPr id="92" name="Imagen 91"/>
          <p:cNvPicPr>
            <a:picLocks noChangeAspect="1"/>
          </p:cNvPicPr>
          <p:nvPr/>
        </p:nvPicPr>
        <p:blipFill>
          <a:blip r:embed="rId1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4042" y="1385834"/>
            <a:ext cx="623012" cy="621077"/>
          </a:xfrm>
          <a:prstGeom prst="rect">
            <a:avLst/>
          </a:prstGeom>
        </p:spPr>
      </p:pic>
      <p:pic>
        <p:nvPicPr>
          <p:cNvPr id="95" name="Imagen 94"/>
          <p:cNvPicPr>
            <a:picLocks noChangeAspect="1"/>
          </p:cNvPicPr>
          <p:nvPr/>
        </p:nvPicPr>
        <p:blipFill rotWithShape="1">
          <a:blip r:embed="rId17"/>
          <a:srcRect l="17343"/>
          <a:stretch/>
        </p:blipFill>
        <p:spPr>
          <a:xfrm>
            <a:off x="5092645" y="2991907"/>
            <a:ext cx="1225805" cy="1111193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81877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540165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hlinkClick r:id="rId4" action="ppaction://hlinkfile"/>
          </p:cNvPr>
          <p:cNvPicPr/>
          <p:nvPr/>
        </p:nvPicPr>
        <p:blipFill rotWithShape="1">
          <a:blip r:embed="rId5"/>
          <a:srcRect l="22403" t="14120" r="47556" b="82078"/>
          <a:stretch/>
        </p:blipFill>
        <p:spPr bwMode="auto">
          <a:xfrm>
            <a:off x="877570" y="6176962"/>
            <a:ext cx="4696460" cy="3714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5161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140</Words>
  <Application>Microsoft Office PowerPoint</Application>
  <PresentationFormat>Panorámica</PresentationFormat>
  <Paragraphs>14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Metodología TASCOI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Hugo Alberto Zamora Contreras</dc:creator>
  <cp:lastModifiedBy>toshiba</cp:lastModifiedBy>
  <cp:revision>21</cp:revision>
  <dcterms:created xsi:type="dcterms:W3CDTF">2020-02-14T14:33:44Z</dcterms:created>
  <dcterms:modified xsi:type="dcterms:W3CDTF">2021-05-12T21:24:44Z</dcterms:modified>
</cp:coreProperties>
</file>